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1"/>
  </p:notesMasterIdLst>
  <p:handoutMasterIdLst>
    <p:handoutMasterId r:id="rId32"/>
  </p:handoutMasterIdLst>
  <p:sldIdLst>
    <p:sldId id="337" r:id="rId5"/>
    <p:sldId id="330" r:id="rId6"/>
    <p:sldId id="338" r:id="rId7"/>
    <p:sldId id="331" r:id="rId8"/>
    <p:sldId id="352" r:id="rId9"/>
    <p:sldId id="332" r:id="rId10"/>
    <p:sldId id="262" r:id="rId11"/>
    <p:sldId id="263" r:id="rId12"/>
    <p:sldId id="339" r:id="rId13"/>
    <p:sldId id="277" r:id="rId14"/>
    <p:sldId id="293" r:id="rId15"/>
    <p:sldId id="269" r:id="rId16"/>
    <p:sldId id="344" r:id="rId17"/>
    <p:sldId id="340" r:id="rId18"/>
    <p:sldId id="345" r:id="rId19"/>
    <p:sldId id="346" r:id="rId20"/>
    <p:sldId id="341" r:id="rId21"/>
    <p:sldId id="305" r:id="rId22"/>
    <p:sldId id="353" r:id="rId23"/>
    <p:sldId id="349" r:id="rId24"/>
    <p:sldId id="351" r:id="rId25"/>
    <p:sldId id="354" r:id="rId26"/>
    <p:sldId id="306" r:id="rId27"/>
    <p:sldId id="342" r:id="rId28"/>
    <p:sldId id="274" r:id="rId29"/>
    <p:sldId id="343" r:id="rId3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222CA2-B780-43CC-BBB1-9C1538BB5610}" v="4" dt="2024-04-27T06:36:26.57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6" d="100"/>
          <a:sy n="66" d="100"/>
        </p:scale>
        <p:origin x="152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b Chakraborty" userId="85405df6ba08333f" providerId="LiveId" clId="{CD222CA2-B780-43CC-BBB1-9C1538BB5610}"/>
    <pc:docChg chg="undo custSel modSld">
      <pc:chgData name="Arnob Chakraborty" userId="85405df6ba08333f" providerId="LiveId" clId="{CD222CA2-B780-43CC-BBB1-9C1538BB5610}" dt="2024-04-27T06:36:56.017" v="41" actId="14100"/>
      <pc:docMkLst>
        <pc:docMk/>
      </pc:docMkLst>
      <pc:sldChg chg="addSp delSp modSp mod">
        <pc:chgData name="Arnob Chakraborty" userId="85405df6ba08333f" providerId="LiveId" clId="{CD222CA2-B780-43CC-BBB1-9C1538BB5610}" dt="2024-04-27T06:31:37.774" v="21" actId="962"/>
        <pc:sldMkLst>
          <pc:docMk/>
          <pc:sldMk cId="80090182" sldId="305"/>
        </pc:sldMkLst>
        <pc:picChg chg="add mod">
          <ac:chgData name="Arnob Chakraborty" userId="85405df6ba08333f" providerId="LiveId" clId="{CD222CA2-B780-43CC-BBB1-9C1538BB5610}" dt="2024-04-27T06:31:37.774" v="21" actId="962"/>
          <ac:picMkLst>
            <pc:docMk/>
            <pc:sldMk cId="80090182" sldId="305"/>
            <ac:picMk id="3" creationId="{F96C5E20-D697-456C-3C1B-E4C1FEFC25D0}"/>
          </ac:picMkLst>
        </pc:picChg>
        <pc:picChg chg="del">
          <ac:chgData name="Arnob Chakraborty" userId="85405df6ba08333f" providerId="LiveId" clId="{CD222CA2-B780-43CC-BBB1-9C1538BB5610}" dt="2024-04-27T06:31:13.393" v="12" actId="478"/>
          <ac:picMkLst>
            <pc:docMk/>
            <pc:sldMk cId="80090182" sldId="305"/>
            <ac:picMk id="6" creationId="{41015C3D-315C-E821-FA0A-2BFBF0DDA0B6}"/>
          </ac:picMkLst>
        </pc:picChg>
      </pc:sldChg>
      <pc:sldChg chg="addSp delSp modSp mod">
        <pc:chgData name="Arnob Chakraborty" userId="85405df6ba08333f" providerId="LiveId" clId="{CD222CA2-B780-43CC-BBB1-9C1538BB5610}" dt="2024-04-26T19:18:20.160" v="11" actId="1076"/>
        <pc:sldMkLst>
          <pc:docMk/>
          <pc:sldMk cId="2233775302" sldId="346"/>
        </pc:sldMkLst>
        <pc:picChg chg="add mod">
          <ac:chgData name="Arnob Chakraborty" userId="85405df6ba08333f" providerId="LiveId" clId="{CD222CA2-B780-43CC-BBB1-9C1538BB5610}" dt="2024-04-26T19:18:20.160" v="11" actId="1076"/>
          <ac:picMkLst>
            <pc:docMk/>
            <pc:sldMk cId="2233775302" sldId="346"/>
            <ac:picMk id="6" creationId="{E5890569-BE85-76B7-E0BC-3F7F44056E7E}"/>
          </ac:picMkLst>
        </pc:picChg>
        <pc:picChg chg="del">
          <ac:chgData name="Arnob Chakraborty" userId="85405df6ba08333f" providerId="LiveId" clId="{CD222CA2-B780-43CC-BBB1-9C1538BB5610}" dt="2024-04-26T19:17:53.072" v="0" actId="478"/>
          <ac:picMkLst>
            <pc:docMk/>
            <pc:sldMk cId="2233775302" sldId="346"/>
            <ac:picMk id="7" creationId="{3EEE594B-9462-C4D0-1C4F-4AAF16E821D6}"/>
          </ac:picMkLst>
        </pc:picChg>
      </pc:sldChg>
      <pc:sldChg chg="addSp delSp modSp mod">
        <pc:chgData name="Arnob Chakraborty" userId="85405df6ba08333f" providerId="LiveId" clId="{CD222CA2-B780-43CC-BBB1-9C1538BB5610}" dt="2024-04-27T06:36:56.017" v="41" actId="14100"/>
        <pc:sldMkLst>
          <pc:docMk/>
          <pc:sldMk cId="3101176180" sldId="351"/>
        </pc:sldMkLst>
        <pc:picChg chg="del">
          <ac:chgData name="Arnob Chakraborty" userId="85405df6ba08333f" providerId="LiveId" clId="{CD222CA2-B780-43CC-BBB1-9C1538BB5610}" dt="2024-04-27T06:31:49.351" v="22" actId="478"/>
          <ac:picMkLst>
            <pc:docMk/>
            <pc:sldMk cId="3101176180" sldId="351"/>
            <ac:picMk id="2" creationId="{AD9D8B92-06B5-AC28-0C11-4E6202CB7243}"/>
          </ac:picMkLst>
        </pc:picChg>
        <pc:picChg chg="add del mod">
          <ac:chgData name="Arnob Chakraborty" userId="85405df6ba08333f" providerId="LiveId" clId="{CD222CA2-B780-43CC-BBB1-9C1538BB5610}" dt="2024-04-27T06:36:25.598" v="31" actId="478"/>
          <ac:picMkLst>
            <pc:docMk/>
            <pc:sldMk cId="3101176180" sldId="351"/>
            <ac:picMk id="6" creationId="{769FA78D-C5F1-349D-9348-3F7373316D4B}"/>
          </ac:picMkLst>
        </pc:picChg>
        <pc:picChg chg="add mod">
          <ac:chgData name="Arnob Chakraborty" userId="85405df6ba08333f" providerId="LiveId" clId="{CD222CA2-B780-43CC-BBB1-9C1538BB5610}" dt="2024-04-27T06:36:56.017" v="41" actId="14100"/>
          <ac:picMkLst>
            <pc:docMk/>
            <pc:sldMk cId="3101176180" sldId="351"/>
            <ac:picMk id="9" creationId="{2D80BFBE-E1F3-15C5-27A8-32281BFEF09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37742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8253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750897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4014271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10003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181938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003451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411124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669481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46030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82204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51001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682275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527601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7E49DE1-BBF0-4762-CF71-8F1A29EE2E26}"/>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81BB2CC9-1EDA-8B1B-C964-92EAD7C8FBD0}"/>
              </a:ext>
            </a:extLst>
          </p:cNvPr>
          <p:cNvSpPr txBox="1"/>
          <p:nvPr/>
        </p:nvSpPr>
        <p:spPr>
          <a:xfrm>
            <a:off x="850161" y="5301784"/>
            <a:ext cx="2015295" cy="400110"/>
          </a:xfrm>
          <a:prstGeom prst="rect">
            <a:avLst/>
          </a:prstGeom>
          <a:noFill/>
        </p:spPr>
        <p:txBody>
          <a:bodyPr wrap="none" rtlCol="0">
            <a:spAutoFit/>
          </a:bodyPr>
          <a:lstStyle/>
          <a:p>
            <a:r>
              <a:rPr lang="en-US" sz="2000" dirty="0">
                <a:solidFill>
                  <a:schemeClr val="bg1"/>
                </a:solidFill>
                <a:latin typeface="+mj-lt"/>
                <a:cs typeface="Times New Roman" panose="02020603050405020304" pitchFamily="18" charset="0"/>
              </a:rPr>
              <a:t>DC2022MCA0044</a:t>
            </a:r>
            <a:endParaRPr lang="en-IN" sz="20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166523763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73120"/>
            <a:ext cx="10515600"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Hardware Requirements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Technical Feasibility Study</a:t>
            </a:r>
            <a:endParaRPr lang="en-US" dirty="0">
              <a:solidFill>
                <a:srgbClr val="0B49CB"/>
              </a:solidFill>
            </a:endParaRPr>
          </a:p>
        </p:txBody>
      </p:sp>
      <p:graphicFrame>
        <p:nvGraphicFramePr>
          <p:cNvPr id="3" name="Table 2">
            <a:extLst>
              <a:ext uri="{FF2B5EF4-FFF2-40B4-BE49-F238E27FC236}">
                <a16:creationId xmlns:a16="http://schemas.microsoft.com/office/drawing/2014/main" id="{A19BBA49-A996-A1FB-513A-EB67C0477460}"/>
              </a:ext>
            </a:extLst>
          </p:cNvPr>
          <p:cNvGraphicFramePr>
            <a:graphicFrameLocks noGrp="1"/>
          </p:cNvGraphicFramePr>
          <p:nvPr>
            <p:extLst>
              <p:ext uri="{D42A27DB-BD31-4B8C-83A1-F6EECF244321}">
                <p14:modId xmlns:p14="http://schemas.microsoft.com/office/powerpoint/2010/main" val="793883123"/>
              </p:ext>
            </p:extLst>
          </p:nvPr>
        </p:nvGraphicFramePr>
        <p:xfrm>
          <a:off x="1230084" y="2175425"/>
          <a:ext cx="9601201" cy="3627760"/>
        </p:xfrm>
        <a:graphic>
          <a:graphicData uri="http://schemas.openxmlformats.org/drawingml/2006/table">
            <a:tbl>
              <a:tblPr firstRow="1" firstCol="1" bandRow="1">
                <a:tableStyleId>{5C22544A-7EE6-4342-B048-85BDC9FD1C3A}</a:tableStyleId>
              </a:tblPr>
              <a:tblGrid>
                <a:gridCol w="1235756">
                  <a:extLst>
                    <a:ext uri="{9D8B030D-6E8A-4147-A177-3AD203B41FA5}">
                      <a16:colId xmlns:a16="http://schemas.microsoft.com/office/drawing/2014/main" val="3846622597"/>
                    </a:ext>
                  </a:extLst>
                </a:gridCol>
                <a:gridCol w="4088702">
                  <a:extLst>
                    <a:ext uri="{9D8B030D-6E8A-4147-A177-3AD203B41FA5}">
                      <a16:colId xmlns:a16="http://schemas.microsoft.com/office/drawing/2014/main" val="4169658444"/>
                    </a:ext>
                  </a:extLst>
                </a:gridCol>
                <a:gridCol w="4276743">
                  <a:extLst>
                    <a:ext uri="{9D8B030D-6E8A-4147-A177-3AD203B41FA5}">
                      <a16:colId xmlns:a16="http://schemas.microsoft.com/office/drawing/2014/main" val="1130047108"/>
                    </a:ext>
                  </a:extLst>
                </a:gridCol>
              </a:tblGrid>
              <a:tr h="725552">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SL NO.</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TYPE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REQUIREMENT</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77836456"/>
                  </a:ext>
                </a:extLst>
              </a:tr>
              <a:tr h="725552">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1.</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DEVICE (HARDWARE)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COMPUTER OR LAPTOP</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74425498"/>
                  </a:ext>
                </a:extLst>
              </a:tr>
              <a:tr h="725552">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2.</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CPU</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INTEL(R) PENTIUM</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7208450"/>
                  </a:ext>
                </a:extLst>
              </a:tr>
              <a:tr h="725552">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4.</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RAM</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MIN 4GB AND MAX 16GB</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541557497"/>
                  </a:ext>
                </a:extLst>
              </a:tr>
              <a:tr h="725552">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5.</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ROM</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32GB OR HIGHER</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82749238"/>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7279"/>
            <a:ext cx="10687962" cy="50034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Software Requirements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Technical Feasibility Study</a:t>
            </a:r>
          </a:p>
        </p:txBody>
      </p:sp>
      <p:graphicFrame>
        <p:nvGraphicFramePr>
          <p:cNvPr id="2" name="Content Placeholder 3">
            <a:extLst>
              <a:ext uri="{FF2B5EF4-FFF2-40B4-BE49-F238E27FC236}">
                <a16:creationId xmlns:a16="http://schemas.microsoft.com/office/drawing/2014/main" id="{2409539E-327E-3065-19C9-763C84556371}"/>
              </a:ext>
            </a:extLst>
          </p:cNvPr>
          <p:cNvGraphicFramePr>
            <a:graphicFrameLocks/>
          </p:cNvGraphicFramePr>
          <p:nvPr>
            <p:extLst>
              <p:ext uri="{D42A27DB-BD31-4B8C-83A1-F6EECF244321}">
                <p14:modId xmlns:p14="http://schemas.microsoft.com/office/powerpoint/2010/main" val="3091383144"/>
              </p:ext>
            </p:extLst>
          </p:nvPr>
        </p:nvGraphicFramePr>
        <p:xfrm>
          <a:off x="1151011" y="2265169"/>
          <a:ext cx="9745588" cy="4011576"/>
        </p:xfrm>
        <a:graphic>
          <a:graphicData uri="http://schemas.openxmlformats.org/drawingml/2006/table">
            <a:tbl>
              <a:tblPr firstRow="1" firstCol="1" bandRow="1">
                <a:tableStyleId>{5C22544A-7EE6-4342-B048-85BDC9FD1C3A}</a:tableStyleId>
              </a:tblPr>
              <a:tblGrid>
                <a:gridCol w="1758539">
                  <a:extLst>
                    <a:ext uri="{9D8B030D-6E8A-4147-A177-3AD203B41FA5}">
                      <a16:colId xmlns:a16="http://schemas.microsoft.com/office/drawing/2014/main" val="4294477300"/>
                    </a:ext>
                  </a:extLst>
                </a:gridCol>
                <a:gridCol w="3980532">
                  <a:extLst>
                    <a:ext uri="{9D8B030D-6E8A-4147-A177-3AD203B41FA5}">
                      <a16:colId xmlns:a16="http://schemas.microsoft.com/office/drawing/2014/main" val="2337642946"/>
                    </a:ext>
                  </a:extLst>
                </a:gridCol>
                <a:gridCol w="4006517">
                  <a:extLst>
                    <a:ext uri="{9D8B030D-6E8A-4147-A177-3AD203B41FA5}">
                      <a16:colId xmlns:a16="http://schemas.microsoft.com/office/drawing/2014/main" val="2855515555"/>
                    </a:ext>
                  </a:extLst>
                </a:gridCol>
              </a:tblGrid>
              <a:tr h="501447">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SL NO.</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TYPE</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REQUIREMENT</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2649959174"/>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1.</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FRONTEND</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HTML5, CSS, JS, REACT, BOOTSTRAP</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4187671067"/>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2.</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BACKEND</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NODE.JS, EXPRESS, MONGOOSE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2065013968"/>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3.</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DATABASE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MONGO DB</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2681715811"/>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4.</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OPERATING SYSTEM</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WINDOWS 11 PRO 64-BIT</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1341289602"/>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5.</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CODE EDITOR</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VS CODE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757965811"/>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6.</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BROWSER</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CHROME, MS EDGE, BRAVE</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963939801"/>
                  </a:ext>
                </a:extLst>
              </a:tr>
              <a:tr h="501447">
                <a:tc>
                  <a:txBody>
                    <a:bodyPr/>
                    <a:lstStyle/>
                    <a:p>
                      <a:pPr algn="ctr">
                        <a:lnSpc>
                          <a:spcPct val="150000"/>
                        </a:lnSpc>
                        <a:spcBef>
                          <a:spcPts val="600"/>
                        </a:spcBef>
                        <a:spcAft>
                          <a:spcPts val="600"/>
                        </a:spcAft>
                      </a:pPr>
                      <a:r>
                        <a:rPr lang="en-US" sz="2000" kern="100">
                          <a:effectLst/>
                          <a:latin typeface="Calibri" panose="020F0502020204030204" pitchFamily="34" charset="0"/>
                          <a:ea typeface="Calibri" panose="020F0502020204030204" pitchFamily="34" charset="0"/>
                          <a:cs typeface="Calibri" panose="020F0502020204030204" pitchFamily="34" charset="0"/>
                        </a:rPr>
                        <a:t>7.</a:t>
                      </a:r>
                      <a:endParaRPr lang="en-IN" sz="2000" kern="10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VERSION CONTROL</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tc>
                  <a:txBody>
                    <a:bodyPr/>
                    <a:lstStyle/>
                    <a:p>
                      <a:pPr algn="ctr">
                        <a:lnSpc>
                          <a:spcPct val="150000"/>
                        </a:lnSpc>
                        <a:spcBef>
                          <a:spcPts val="600"/>
                        </a:spcBef>
                        <a:spcAft>
                          <a:spcPts val="600"/>
                        </a:spcAft>
                      </a:pPr>
                      <a:r>
                        <a:rPr lang="en-US" sz="2000" kern="100" dirty="0">
                          <a:effectLst/>
                          <a:latin typeface="Calibri" panose="020F0502020204030204" pitchFamily="34" charset="0"/>
                          <a:ea typeface="Calibri" panose="020F0502020204030204" pitchFamily="34" charset="0"/>
                          <a:cs typeface="Calibri" panose="020F0502020204030204" pitchFamily="34" charset="0"/>
                        </a:rPr>
                        <a:t>GITHUB, GITLAB, GIT</a:t>
                      </a:r>
                      <a:endParaRPr lang="en-IN" sz="2000" kern="100" dirty="0">
                        <a:effectLst/>
                        <a:latin typeface="Calibri" panose="020F0502020204030204" pitchFamily="34" charset="0"/>
                        <a:ea typeface="Calibri" panose="020F0502020204030204" pitchFamily="34" charset="0"/>
                        <a:cs typeface="Calibri" panose="020F0502020204030204" pitchFamily="34" charset="0"/>
                      </a:endParaRPr>
                    </a:p>
                  </a:txBody>
                  <a:tcPr marL="65311" marR="65311" marT="0" marB="0"/>
                </a:tc>
                <a:extLst>
                  <a:ext uri="{0D108BD9-81ED-4DB2-BD59-A6C34878D82A}">
                    <a16:rowId xmlns:a16="http://schemas.microsoft.com/office/drawing/2014/main" val="2337353901"/>
                  </a:ext>
                </a:extLst>
              </a:tr>
            </a:tbl>
          </a:graphicData>
        </a:graphic>
      </p:graphicFrame>
    </p:spTree>
    <p:extLst>
      <p:ext uri="{BB962C8B-B14F-4D97-AF65-F5344CB8AC3E}">
        <p14:creationId xmlns:p14="http://schemas.microsoft.com/office/powerpoint/2010/main" val="1813711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56359"/>
            <a:ext cx="10420639" cy="3968173"/>
          </a:xfrm>
          <a:prstGeom prst="rect">
            <a:avLst/>
          </a:prstGeom>
        </p:spPr>
        <p:txBody>
          <a:bodyPr>
            <a:noAutofit/>
          </a:bodyPr>
          <a:lstStyle/>
          <a:p>
            <a:pPr marL="0" indent="0" algn="just">
              <a:lnSpc>
                <a:spcPct val="150000"/>
              </a:lnSpc>
              <a:buNone/>
            </a:pPr>
            <a:r>
              <a:rPr lang="en-IN" sz="2000" dirty="0">
                <a:effectLst/>
                <a:latin typeface="Times New Roman" panose="02020603050405020304" pitchFamily="18" charset="0"/>
                <a:ea typeface="Times New Roman" panose="02020603050405020304" pitchFamily="18" charset="0"/>
              </a:rPr>
              <a:t>The proposed HR management website demonstrates robust operational feasibility with a user-friendly interface, and documentation for rapid onboarding, automating shift scheduling, leave management, and report generation to enhance operational efficiency; its architecture ensures seamless integration with existing systems, accessible from any desktop or laptop, empowering employees to manage schedules and request leaves conveniently; built for scalability, it will accommodate future growth, with a comprehensive assessment of resources confirming readiness and strong organizational support; a change management plan ensures smooth transition and user adoption, with potential benefits such as cost savings and enhanced employee satisfaction outweighing development and maintenance costs, ultimately transforming HR operations.</a:t>
            </a: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Operational Feasibility</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46199"/>
            <a:ext cx="10325542" cy="3968173"/>
          </a:xfrm>
          <a:prstGeom prst="rect">
            <a:avLst/>
          </a:prstGeom>
        </p:spPr>
        <p:txBody>
          <a:bodyPr>
            <a:normAutofit/>
          </a:bodyPr>
          <a:lstStyle/>
          <a:p>
            <a:pPr marL="0" indent="0" algn="just">
              <a:lnSpc>
                <a:spcPct val="150000"/>
              </a:lnSpc>
              <a:spcBef>
                <a:spcPts val="600"/>
              </a:spcBef>
              <a:spcAft>
                <a:spcPts val="600"/>
              </a:spcAft>
              <a:buNone/>
            </a:pPr>
            <a:r>
              <a:rPr lang="en-IN" sz="2000" kern="0" dirty="0">
                <a:effectLst/>
                <a:latin typeface="Times New Roman" panose="02020603050405020304" pitchFamily="18" charset="0"/>
                <a:ea typeface="Times New Roman" panose="02020603050405020304" pitchFamily="18" charset="0"/>
                <a:cs typeface="Times New Roman" panose="02020603050405020304" pitchFamily="18" charset="0"/>
              </a:rPr>
              <a:t>The economic feasibility of the proposed HR management website is compelling, with a cost-benefit analysis indicating that while initial costs are significant, they are outweighed by long-term financial benefits and operational efficiencies; automation of HR processes like shift scheduling, leave management, and report generation will lead to significant cost savings by reducing manual effort and errors, freeing up HR staff for strategic initiatives, optimizing resource allocation, and reducing costly understaffing or overstaffing; data-driven insights will enhance workforce planning and employee performance, self-service features will boost employee satisfaction, and enhance turnover.</a:t>
            </a:r>
            <a:endParaRPr lang="en-IN" sz="20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Economic Feasibility</a:t>
            </a:r>
            <a:endParaRPr lang="en-US" dirty="0">
              <a:solidFill>
                <a:srgbClr val="0B49CB"/>
              </a:solidFill>
            </a:endParaRPr>
          </a:p>
        </p:txBody>
      </p:sp>
    </p:spTree>
    <p:extLst>
      <p:ext uri="{BB962C8B-B14F-4D97-AF65-F5344CB8AC3E}">
        <p14:creationId xmlns:p14="http://schemas.microsoft.com/office/powerpoint/2010/main" val="137758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looking at a graph&#10;&#10;Description automatically generated">
            <a:extLst>
              <a:ext uri="{FF2B5EF4-FFF2-40B4-BE49-F238E27FC236}">
                <a16:creationId xmlns:a16="http://schemas.microsoft.com/office/drawing/2014/main" id="{06B5574E-3D18-FEE7-DC73-D206BEBD9E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9500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6276551"/>
            <a:ext cx="10325542" cy="401638"/>
          </a:xfrm>
          <a:prstGeom prst="rect">
            <a:avLst/>
          </a:prstGeom>
        </p:spPr>
        <p:txBody>
          <a:bodyPr>
            <a:normAutofit/>
          </a:body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Fig 1: Work Breakdown Structure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Work Breakdown Structure</a:t>
            </a:r>
            <a:endParaRPr lang="en-US" dirty="0">
              <a:solidFill>
                <a:srgbClr val="0B49CB"/>
              </a:solidFill>
            </a:endParaRPr>
          </a:p>
        </p:txBody>
      </p:sp>
      <p:pic>
        <p:nvPicPr>
          <p:cNvPr id="2" name="Picture 1" descr="A diagram of a company&#10;&#10;Description automatically generated">
            <a:extLst>
              <a:ext uri="{FF2B5EF4-FFF2-40B4-BE49-F238E27FC236}">
                <a16:creationId xmlns:a16="http://schemas.microsoft.com/office/drawing/2014/main" id="{F24C55BA-4251-5A07-A11D-318989EEBC7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7723" y="1436425"/>
            <a:ext cx="8360041" cy="4692219"/>
          </a:xfrm>
          <a:prstGeom prst="rect">
            <a:avLst/>
          </a:prstGeom>
          <a:noFill/>
          <a:ln>
            <a:noFill/>
          </a:ln>
        </p:spPr>
      </p:pic>
    </p:spTree>
    <p:extLst>
      <p:ext uri="{BB962C8B-B14F-4D97-AF65-F5344CB8AC3E}">
        <p14:creationId xmlns:p14="http://schemas.microsoft.com/office/powerpoint/2010/main" val="2458143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5819504"/>
            <a:ext cx="10325542" cy="401638"/>
          </a:xfrm>
          <a:prstGeom prst="rect">
            <a:avLst/>
          </a:prstGeom>
        </p:spPr>
        <p:txBody>
          <a:bodyPr>
            <a:normAutofit/>
          </a:body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Fig 2: Gantt Chart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Gantt Chart</a:t>
            </a:r>
            <a:endParaRPr lang="en-US" dirty="0">
              <a:solidFill>
                <a:srgbClr val="0B49CB"/>
              </a:solidFill>
            </a:endParaRPr>
          </a:p>
        </p:txBody>
      </p:sp>
      <p:pic>
        <p:nvPicPr>
          <p:cNvPr id="2" name="Picture 1">
            <a:extLst>
              <a:ext uri="{FF2B5EF4-FFF2-40B4-BE49-F238E27FC236}">
                <a16:creationId xmlns:a16="http://schemas.microsoft.com/office/drawing/2014/main" id="{339EF098-4E7E-C263-15A6-7F8A5B6CD7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011" y="1482206"/>
            <a:ext cx="11111696" cy="3896293"/>
          </a:xfrm>
          <a:prstGeom prst="rect">
            <a:avLst/>
          </a:prstGeom>
          <a:noFill/>
          <a:ln>
            <a:noFill/>
          </a:ln>
        </p:spPr>
      </p:pic>
    </p:spTree>
    <p:extLst>
      <p:ext uri="{BB962C8B-B14F-4D97-AF65-F5344CB8AC3E}">
        <p14:creationId xmlns:p14="http://schemas.microsoft.com/office/powerpoint/2010/main" val="223377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drawing on a white board&#10;&#10;Description automatically generated">
            <a:extLst>
              <a:ext uri="{FF2B5EF4-FFF2-40B4-BE49-F238E27FC236}">
                <a16:creationId xmlns:a16="http://schemas.microsoft.com/office/drawing/2014/main" id="{2E255F04-07C8-F175-DD38-7948CD959F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157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70705" y="2577075"/>
            <a:ext cx="3981147"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Use Case Diagrams</a:t>
            </a:r>
          </a:p>
          <a:p>
            <a:pPr>
              <a:spcAft>
                <a:spcPts val="600"/>
              </a:spcAft>
            </a:pPr>
            <a:r>
              <a:rPr lang="en-US" sz="3600" dirty="0">
                <a:solidFill>
                  <a:srgbClr val="0B49CB"/>
                </a:solidFill>
                <a:latin typeface="Abadi" panose="020B0604020104020204" pitchFamily="34" charset="0"/>
                <a:ea typeface="+mj-ea"/>
                <a:cs typeface="+mj-cs"/>
              </a:rPr>
              <a:t>(Admin)</a:t>
            </a:r>
            <a:endParaRPr lang="en-US" sz="3600" kern="1200" dirty="0">
              <a:solidFill>
                <a:srgbClr val="0B49CB"/>
              </a:solidFill>
              <a:latin typeface="Abadi" panose="020B0604020104020204" pitchFamily="34" charset="0"/>
              <a:ea typeface="+mj-ea"/>
              <a:cs typeface="+mj-cs"/>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253952"/>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latin typeface="+mn-lt"/>
              </a:rPr>
              <a:pPr>
                <a:spcAft>
                  <a:spcPts val="600"/>
                </a:spcAft>
              </a:pPr>
              <a:t>18</a:t>
            </a:fld>
            <a:endParaRPr lang="en-US" dirty="0">
              <a:solidFill>
                <a:srgbClr val="0B49CB"/>
              </a:solidFill>
              <a:latin typeface="+mn-lt"/>
            </a:endParaRPr>
          </a:p>
        </p:txBody>
      </p:sp>
      <p:sp>
        <p:nvSpPr>
          <p:cNvPr id="7" name="Content Placeholder 2">
            <a:extLst>
              <a:ext uri="{FF2B5EF4-FFF2-40B4-BE49-F238E27FC236}">
                <a16:creationId xmlns:a16="http://schemas.microsoft.com/office/drawing/2014/main" id="{64195394-D33D-6EFE-F133-99297DC26101}"/>
              </a:ext>
            </a:extLst>
          </p:cNvPr>
          <p:cNvSpPr txBox="1">
            <a:spLocks/>
          </p:cNvSpPr>
          <p:nvPr/>
        </p:nvSpPr>
        <p:spPr>
          <a:xfrm>
            <a:off x="5821680" y="6276551"/>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3: Use Case Diagrams</a:t>
            </a:r>
          </a:p>
        </p:txBody>
      </p:sp>
      <p:pic>
        <p:nvPicPr>
          <p:cNvPr id="2" name="Picture 1">
            <a:extLst>
              <a:ext uri="{FF2B5EF4-FFF2-40B4-BE49-F238E27FC236}">
                <a16:creationId xmlns:a16="http://schemas.microsoft.com/office/drawing/2014/main" id="{58928806-AB95-9BFB-295C-848639BC4B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6735" y="481113"/>
            <a:ext cx="6267695" cy="5533916"/>
          </a:xfrm>
          <a:prstGeom prst="rect">
            <a:avLst/>
          </a:prstGeom>
          <a:noFill/>
          <a:ln>
            <a:noFill/>
          </a:ln>
        </p:spPr>
      </p:pic>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70705" y="2577075"/>
            <a:ext cx="3981147"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Use Case Diagrams</a:t>
            </a:r>
          </a:p>
          <a:p>
            <a:pPr>
              <a:spcAft>
                <a:spcPts val="600"/>
              </a:spcAft>
            </a:pPr>
            <a:r>
              <a:rPr lang="en-US" sz="3600" dirty="0">
                <a:solidFill>
                  <a:srgbClr val="0B49CB"/>
                </a:solidFill>
                <a:latin typeface="Abadi" panose="020B0604020104020204" pitchFamily="34" charset="0"/>
                <a:ea typeface="+mj-ea"/>
                <a:cs typeface="+mj-cs"/>
              </a:rPr>
              <a:t>(User)</a:t>
            </a:r>
            <a:endParaRPr lang="en-US" sz="3600" kern="1200" dirty="0">
              <a:solidFill>
                <a:srgbClr val="0B49CB"/>
              </a:solidFill>
              <a:latin typeface="Abadi" panose="020B0604020104020204" pitchFamily="34" charset="0"/>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253952"/>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latin typeface="+mn-lt"/>
              </a:rPr>
              <a:pPr>
                <a:spcAft>
                  <a:spcPts val="600"/>
                </a:spcAft>
              </a:pPr>
              <a:t>19</a:t>
            </a:fld>
            <a:endParaRPr lang="en-US" dirty="0">
              <a:solidFill>
                <a:srgbClr val="0B49CB"/>
              </a:solidFill>
              <a:latin typeface="+mn-lt"/>
            </a:endParaRPr>
          </a:p>
        </p:txBody>
      </p:sp>
      <p:sp>
        <p:nvSpPr>
          <p:cNvPr id="7" name="Content Placeholder 2">
            <a:extLst>
              <a:ext uri="{FF2B5EF4-FFF2-40B4-BE49-F238E27FC236}">
                <a16:creationId xmlns:a16="http://schemas.microsoft.com/office/drawing/2014/main" id="{64195394-D33D-6EFE-F133-99297DC26101}"/>
              </a:ext>
            </a:extLst>
          </p:cNvPr>
          <p:cNvSpPr txBox="1">
            <a:spLocks/>
          </p:cNvSpPr>
          <p:nvPr/>
        </p:nvSpPr>
        <p:spPr>
          <a:xfrm>
            <a:off x="6480531" y="6227371"/>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3: Use Case Diagrams</a:t>
            </a:r>
          </a:p>
        </p:txBody>
      </p:sp>
      <p:pic>
        <p:nvPicPr>
          <p:cNvPr id="3" name="Picture 2" descr="A diagram of a diagram&#10;&#10;Description automatically generated">
            <a:extLst>
              <a:ext uri="{FF2B5EF4-FFF2-40B4-BE49-F238E27FC236}">
                <a16:creationId xmlns:a16="http://schemas.microsoft.com/office/drawing/2014/main" id="{3E37640A-9B1E-D3A2-C5C7-7303651377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1670" y="198120"/>
            <a:ext cx="5197696" cy="6019319"/>
          </a:xfrm>
          <a:prstGeom prst="rect">
            <a:avLst/>
          </a:prstGeom>
          <a:noFill/>
          <a:ln>
            <a:noFill/>
          </a:ln>
        </p:spPr>
      </p:pic>
    </p:spTree>
    <p:extLst>
      <p:ext uri="{BB962C8B-B14F-4D97-AF65-F5344CB8AC3E}">
        <p14:creationId xmlns:p14="http://schemas.microsoft.com/office/powerpoint/2010/main" val="36928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000" dirty="0">
                <a:solidFill>
                  <a:schemeClr val="accent3">
                    <a:lumMod val="25000"/>
                  </a:schemeClr>
                </a:solidFill>
                <a:latin typeface="Abadi"/>
              </a:rPr>
              <a:t>Introduction</a:t>
            </a:r>
          </a:p>
          <a:p>
            <a:pPr>
              <a:lnSpc>
                <a:spcPct val="100000"/>
              </a:lnSpc>
              <a:spcBef>
                <a:spcPts val="1400"/>
              </a:spcBef>
            </a:pPr>
            <a:r>
              <a:rPr lang="en-US" sz="3000" dirty="0">
                <a:solidFill>
                  <a:schemeClr val="accent3">
                    <a:lumMod val="25000"/>
                  </a:schemeClr>
                </a:solidFill>
                <a:latin typeface="Abadi"/>
              </a:rPr>
              <a:t>Feasibility Study</a:t>
            </a:r>
          </a:p>
          <a:p>
            <a:pPr>
              <a:lnSpc>
                <a:spcPct val="100000"/>
              </a:lnSpc>
              <a:spcBef>
                <a:spcPts val="1400"/>
              </a:spcBef>
            </a:pPr>
            <a:r>
              <a:rPr lang="en-US" sz="3000" dirty="0">
                <a:solidFill>
                  <a:schemeClr val="accent3">
                    <a:lumMod val="25000"/>
                  </a:schemeClr>
                </a:solidFill>
                <a:latin typeface="Abadi"/>
              </a:rPr>
              <a:t>Design Diagrams</a:t>
            </a:r>
          </a:p>
          <a:p>
            <a:pPr>
              <a:lnSpc>
                <a:spcPct val="100000"/>
              </a:lnSpc>
              <a:spcBef>
                <a:spcPts val="1400"/>
              </a:spcBef>
            </a:pPr>
            <a:r>
              <a:rPr lang="en-US" sz="30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70705" y="2577075"/>
            <a:ext cx="3981147"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ea typeface="+mj-ea"/>
                <a:cs typeface="+mj-cs"/>
              </a:rPr>
              <a:t>Activity</a:t>
            </a:r>
            <a:r>
              <a:rPr lang="en-US" sz="3600" kern="1200" dirty="0">
                <a:solidFill>
                  <a:srgbClr val="0B49CB"/>
                </a:solidFill>
                <a:latin typeface="Abadi" panose="020B0604020104020204" pitchFamily="34" charset="0"/>
                <a:ea typeface="+mj-ea"/>
                <a:cs typeface="+mj-cs"/>
              </a:rPr>
              <a:t> Diagram</a:t>
            </a:r>
          </a:p>
          <a:p>
            <a:pPr>
              <a:spcAft>
                <a:spcPts val="600"/>
              </a:spcAft>
            </a:pPr>
            <a:r>
              <a:rPr lang="en-US" sz="3600" dirty="0">
                <a:solidFill>
                  <a:srgbClr val="0B49CB"/>
                </a:solidFill>
                <a:latin typeface="Abadi" panose="020B0604020104020204" pitchFamily="34" charset="0"/>
                <a:ea typeface="+mj-ea"/>
                <a:cs typeface="+mj-cs"/>
              </a:rPr>
              <a:t>(Admin)</a:t>
            </a:r>
            <a:endParaRPr lang="en-US" sz="3600" kern="1200" dirty="0">
              <a:solidFill>
                <a:srgbClr val="0B49CB"/>
              </a:solidFill>
              <a:latin typeface="Abadi" panose="020B0604020104020204" pitchFamily="34" charset="0"/>
              <a:ea typeface="+mj-ea"/>
              <a:cs typeface="+mj-cs"/>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12337" y="6173787"/>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latin typeface="+mn-lt"/>
              </a:rPr>
              <a:pPr>
                <a:spcAft>
                  <a:spcPts val="600"/>
                </a:spcAft>
              </a:pPr>
              <a:t>20</a:t>
            </a:fld>
            <a:endParaRPr lang="en-US" dirty="0">
              <a:solidFill>
                <a:srgbClr val="0B49CB"/>
              </a:solidFill>
              <a:latin typeface="+mn-lt"/>
            </a:endParaRPr>
          </a:p>
        </p:txBody>
      </p:sp>
      <p:sp>
        <p:nvSpPr>
          <p:cNvPr id="7" name="Content Placeholder 2">
            <a:extLst>
              <a:ext uri="{FF2B5EF4-FFF2-40B4-BE49-F238E27FC236}">
                <a16:creationId xmlns:a16="http://schemas.microsoft.com/office/drawing/2014/main" id="{64195394-D33D-6EFE-F133-99297DC26101}"/>
              </a:ext>
            </a:extLst>
          </p:cNvPr>
          <p:cNvSpPr txBox="1">
            <a:spLocks/>
          </p:cNvSpPr>
          <p:nvPr/>
        </p:nvSpPr>
        <p:spPr>
          <a:xfrm>
            <a:off x="5821680" y="6276551"/>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5: Admin Activity Diagram</a:t>
            </a:r>
          </a:p>
        </p:txBody>
      </p:sp>
      <p:pic>
        <p:nvPicPr>
          <p:cNvPr id="2" name="Picture 1">
            <a:extLst>
              <a:ext uri="{FF2B5EF4-FFF2-40B4-BE49-F238E27FC236}">
                <a16:creationId xmlns:a16="http://schemas.microsoft.com/office/drawing/2014/main" id="{300CE38C-1E4A-7DDA-3FB3-FDD8B7DC3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20001" y="319088"/>
            <a:ext cx="4772191" cy="5886039"/>
          </a:xfrm>
          <a:prstGeom prst="rect">
            <a:avLst/>
          </a:prstGeom>
          <a:noFill/>
          <a:ln>
            <a:noFill/>
          </a:ln>
        </p:spPr>
      </p:pic>
    </p:spTree>
    <p:extLst>
      <p:ext uri="{BB962C8B-B14F-4D97-AF65-F5344CB8AC3E}">
        <p14:creationId xmlns:p14="http://schemas.microsoft.com/office/powerpoint/2010/main" val="2389777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70705" y="2577075"/>
            <a:ext cx="3981147"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ea typeface="+mj-ea"/>
                <a:cs typeface="+mj-cs"/>
              </a:rPr>
              <a:t>Activity</a:t>
            </a:r>
            <a:r>
              <a:rPr lang="en-US" sz="3600" kern="1200" dirty="0">
                <a:solidFill>
                  <a:srgbClr val="0B49CB"/>
                </a:solidFill>
                <a:latin typeface="Abadi" panose="020B0604020104020204" pitchFamily="34" charset="0"/>
                <a:ea typeface="+mj-ea"/>
                <a:cs typeface="+mj-cs"/>
              </a:rPr>
              <a:t> Diagram</a:t>
            </a:r>
          </a:p>
          <a:p>
            <a:pPr>
              <a:spcAft>
                <a:spcPts val="600"/>
              </a:spcAft>
            </a:pPr>
            <a:r>
              <a:rPr lang="en-US" sz="3600" dirty="0">
                <a:solidFill>
                  <a:srgbClr val="0B49CB"/>
                </a:solidFill>
                <a:latin typeface="Abadi" panose="020B0604020104020204" pitchFamily="34" charset="0"/>
                <a:ea typeface="+mj-ea"/>
                <a:cs typeface="+mj-cs"/>
              </a:rPr>
              <a:t>(User: Manager)</a:t>
            </a:r>
            <a:endParaRPr lang="en-US" sz="3600" kern="1200" dirty="0">
              <a:solidFill>
                <a:srgbClr val="0B49CB"/>
              </a:solidFill>
              <a:latin typeface="Abadi" panose="020B0604020104020204" pitchFamily="34" charset="0"/>
              <a:ea typeface="+mj-ea"/>
              <a:cs typeface="+mj-cs"/>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12337" y="6173787"/>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latin typeface="+mn-lt"/>
              </a:rPr>
              <a:pPr>
                <a:spcAft>
                  <a:spcPts val="600"/>
                </a:spcAft>
              </a:pPr>
              <a:t>21</a:t>
            </a:fld>
            <a:endParaRPr lang="en-US" dirty="0">
              <a:solidFill>
                <a:srgbClr val="0B49CB"/>
              </a:solidFill>
              <a:latin typeface="+mn-lt"/>
            </a:endParaRPr>
          </a:p>
        </p:txBody>
      </p:sp>
      <p:sp>
        <p:nvSpPr>
          <p:cNvPr id="7" name="Content Placeholder 2">
            <a:extLst>
              <a:ext uri="{FF2B5EF4-FFF2-40B4-BE49-F238E27FC236}">
                <a16:creationId xmlns:a16="http://schemas.microsoft.com/office/drawing/2014/main" id="{64195394-D33D-6EFE-F133-99297DC26101}"/>
              </a:ext>
            </a:extLst>
          </p:cNvPr>
          <p:cNvSpPr txBox="1">
            <a:spLocks/>
          </p:cNvSpPr>
          <p:nvPr/>
        </p:nvSpPr>
        <p:spPr>
          <a:xfrm>
            <a:off x="5272333" y="6260790"/>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6: Manager Activity Diagram</a:t>
            </a:r>
          </a:p>
        </p:txBody>
      </p:sp>
      <p:pic>
        <p:nvPicPr>
          <p:cNvPr id="2" name="Picture 1">
            <a:extLst>
              <a:ext uri="{FF2B5EF4-FFF2-40B4-BE49-F238E27FC236}">
                <a16:creationId xmlns:a16="http://schemas.microsoft.com/office/drawing/2014/main" id="{2A35505A-0122-C167-C346-84BF248091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824" y="378605"/>
            <a:ext cx="6398135" cy="5791597"/>
          </a:xfrm>
          <a:prstGeom prst="rect">
            <a:avLst/>
          </a:prstGeom>
          <a:noFill/>
          <a:ln>
            <a:noFill/>
          </a:ln>
        </p:spPr>
      </p:pic>
    </p:spTree>
    <p:extLst>
      <p:ext uri="{BB962C8B-B14F-4D97-AF65-F5344CB8AC3E}">
        <p14:creationId xmlns:p14="http://schemas.microsoft.com/office/powerpoint/2010/main" val="310117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70705" y="2577075"/>
            <a:ext cx="3981147" cy="113573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rgbClr val="0B49CB"/>
                </a:solidFill>
                <a:latin typeface="Abadi" panose="020B0604020104020204" pitchFamily="34" charset="0"/>
                <a:ea typeface="+mj-ea"/>
                <a:cs typeface="+mj-cs"/>
              </a:rPr>
              <a:t>Activity</a:t>
            </a:r>
            <a:r>
              <a:rPr lang="en-US" sz="3600" kern="1200" dirty="0">
                <a:solidFill>
                  <a:srgbClr val="0B49CB"/>
                </a:solidFill>
                <a:latin typeface="Abadi" panose="020B0604020104020204" pitchFamily="34" charset="0"/>
                <a:ea typeface="+mj-ea"/>
                <a:cs typeface="+mj-cs"/>
              </a:rPr>
              <a:t> Diagram</a:t>
            </a:r>
          </a:p>
          <a:p>
            <a:pPr>
              <a:spcAft>
                <a:spcPts val="600"/>
              </a:spcAft>
            </a:pPr>
            <a:r>
              <a:rPr lang="en-US" sz="3600" dirty="0">
                <a:solidFill>
                  <a:srgbClr val="0B49CB"/>
                </a:solidFill>
                <a:latin typeface="Abadi" panose="020B0604020104020204" pitchFamily="34" charset="0"/>
                <a:ea typeface="+mj-ea"/>
                <a:cs typeface="+mj-cs"/>
              </a:rPr>
              <a:t>(User: Employee)</a:t>
            </a:r>
            <a:endParaRPr lang="en-US" sz="3600" kern="1200" dirty="0">
              <a:solidFill>
                <a:srgbClr val="0B49CB"/>
              </a:solidFill>
              <a:latin typeface="Abadi" panose="020B0604020104020204" pitchFamily="34" charset="0"/>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12337" y="6173787"/>
            <a:ext cx="2743200" cy="365125"/>
          </a:xfrm>
        </p:spPr>
        <p:txBody>
          <a:bodyPr vert="horz" lIns="91440" tIns="45720" rIns="91440" bIns="45720" rtlCol="0" anchor="ctr">
            <a:normAutofit/>
          </a:bodyPr>
          <a:lstStyle/>
          <a:p>
            <a:pPr>
              <a:spcAft>
                <a:spcPts val="600"/>
              </a:spcAft>
            </a:pPr>
            <a:fld id="{5075537C-CA84-1446-933C-8E9D027F9201}" type="slidenum">
              <a:rPr lang="en-US" smtClean="0">
                <a:solidFill>
                  <a:srgbClr val="0B49CB"/>
                </a:solidFill>
                <a:latin typeface="+mn-lt"/>
              </a:rPr>
              <a:pPr>
                <a:spcAft>
                  <a:spcPts val="600"/>
                </a:spcAft>
              </a:pPr>
              <a:t>22</a:t>
            </a:fld>
            <a:endParaRPr lang="en-US" dirty="0">
              <a:solidFill>
                <a:srgbClr val="0B49CB"/>
              </a:solidFill>
              <a:latin typeface="+mn-lt"/>
            </a:endParaRPr>
          </a:p>
        </p:txBody>
      </p:sp>
      <p:sp>
        <p:nvSpPr>
          <p:cNvPr id="7" name="Content Placeholder 2">
            <a:extLst>
              <a:ext uri="{FF2B5EF4-FFF2-40B4-BE49-F238E27FC236}">
                <a16:creationId xmlns:a16="http://schemas.microsoft.com/office/drawing/2014/main" id="{64195394-D33D-6EFE-F133-99297DC26101}"/>
              </a:ext>
            </a:extLst>
          </p:cNvPr>
          <p:cNvSpPr txBox="1">
            <a:spLocks/>
          </p:cNvSpPr>
          <p:nvPr/>
        </p:nvSpPr>
        <p:spPr>
          <a:xfrm>
            <a:off x="5272333" y="6260790"/>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6: Employee Activity Diagram</a:t>
            </a:r>
          </a:p>
        </p:txBody>
      </p:sp>
      <p:pic>
        <p:nvPicPr>
          <p:cNvPr id="6" name="Picture 5" descr="A diagram of a company">
            <a:extLst>
              <a:ext uri="{FF2B5EF4-FFF2-40B4-BE49-F238E27FC236}">
                <a16:creationId xmlns:a16="http://schemas.microsoft.com/office/drawing/2014/main" id="{4795DDE8-9439-256F-EA81-358809B483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6333" y="267115"/>
            <a:ext cx="4120833" cy="5933695"/>
          </a:xfrm>
          <a:prstGeom prst="rect">
            <a:avLst/>
          </a:prstGeom>
          <a:noFill/>
          <a:ln>
            <a:noFill/>
          </a:ln>
        </p:spPr>
      </p:pic>
    </p:spTree>
    <p:extLst>
      <p:ext uri="{BB962C8B-B14F-4D97-AF65-F5344CB8AC3E}">
        <p14:creationId xmlns:p14="http://schemas.microsoft.com/office/powerpoint/2010/main" val="1966475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Schema Diagram</a:t>
            </a:r>
            <a:endParaRPr lang="en-US" dirty="0">
              <a:solidFill>
                <a:srgbClr val="0B49CB"/>
              </a:solidFill>
            </a:endParaRPr>
          </a:p>
        </p:txBody>
      </p:sp>
      <p:pic>
        <p:nvPicPr>
          <p:cNvPr id="2" name="Picture 1">
            <a:extLst>
              <a:ext uri="{FF2B5EF4-FFF2-40B4-BE49-F238E27FC236}">
                <a16:creationId xmlns:a16="http://schemas.microsoft.com/office/drawing/2014/main" id="{F47EC4DD-17A0-0F56-3427-B9D9635F8A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226" y="1417320"/>
            <a:ext cx="9919547" cy="4023360"/>
          </a:xfrm>
          <a:prstGeom prst="rect">
            <a:avLst/>
          </a:prstGeom>
          <a:noFill/>
          <a:ln>
            <a:noFill/>
          </a:ln>
        </p:spPr>
      </p:pic>
      <p:sp>
        <p:nvSpPr>
          <p:cNvPr id="3" name="Content Placeholder 2">
            <a:extLst>
              <a:ext uri="{FF2B5EF4-FFF2-40B4-BE49-F238E27FC236}">
                <a16:creationId xmlns:a16="http://schemas.microsoft.com/office/drawing/2014/main" id="{247E9AC5-2006-79A1-743C-84684CD0D430}"/>
              </a:ext>
            </a:extLst>
          </p:cNvPr>
          <p:cNvSpPr txBox="1">
            <a:spLocks/>
          </p:cNvSpPr>
          <p:nvPr/>
        </p:nvSpPr>
        <p:spPr>
          <a:xfrm>
            <a:off x="3411582" y="5623935"/>
            <a:ext cx="5368834"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Fig 7: Schema Diagram</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ight bulbs&#10;&#10;Description automatically generated">
            <a:extLst>
              <a:ext uri="{FF2B5EF4-FFF2-40B4-BE49-F238E27FC236}">
                <a16:creationId xmlns:a16="http://schemas.microsoft.com/office/drawing/2014/main" id="{9D3660E9-6FCC-DAA9-151F-453F5B1801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8856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Autofit/>
          </a:bodyPr>
          <a:lstStyle/>
          <a:p>
            <a:pPr marL="0" indent="0" algn="just">
              <a:lnSpc>
                <a:spcPct val="150000"/>
              </a:lnSpc>
              <a:spcAft>
                <a:spcPts val="1000"/>
              </a:spcAft>
              <a:buNone/>
            </a:pPr>
            <a:r>
              <a:rPr lang="en-US" sz="2500" dirty="0">
                <a:ln>
                  <a:noFill/>
                </a:ln>
                <a:solidFill>
                  <a:srgbClr val="000000"/>
                </a:solidFill>
                <a:effectLst/>
                <a:uFill>
                  <a:solidFill>
                    <a:srgbClr val="000000"/>
                  </a:solidFill>
                </a:uFill>
                <a:latin typeface="Times New Roman" panose="02020603050405020304" pitchFamily="18" charset="0"/>
                <a:ea typeface="Arial Unicode MS"/>
                <a:cs typeface="Arial Unicode MS"/>
              </a:rPr>
              <a:t>In conclusion, our HR management website, equipped with advanced shift scheduling, seamless leave management, and comprehensive report generation capabilities, serves as an indispensable tool for optimizing workforce operations, ensuring that employee schedules are efficiently managed, leave requests are handled transparently, and critical HR metrics are readily accessible for informed decision-making, ultimately fostering a more organized, productive, and harmonious workplace environment that meets the dynamic needs of modern organizations.</a:t>
            </a:r>
            <a:endParaRPr lang="en-IN" sz="2500" dirty="0">
              <a:ln>
                <a:noFill/>
              </a:ln>
              <a:solidFill>
                <a:srgbClr val="000000"/>
              </a:solidFill>
              <a:effectLst/>
              <a:uFill>
                <a:solidFill>
                  <a:srgbClr val="000000"/>
                </a:solidFill>
              </a:uFill>
              <a:latin typeface="Calibri" panose="020F0502020204030204" pitchFamily="34" charset="0"/>
              <a:ea typeface="Arial Unicode MS"/>
              <a:cs typeface="Arial Unicode M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hands giving thumbs up&#10;&#10;Description automatically generated">
            <a:extLst>
              <a:ext uri="{FF2B5EF4-FFF2-40B4-BE49-F238E27FC236}">
                <a16:creationId xmlns:a16="http://schemas.microsoft.com/office/drawing/2014/main" id="{19A1251A-4A08-B56D-9BA8-94FAE3B0BD69}"/>
              </a:ext>
            </a:extLst>
          </p:cNvPr>
          <p:cNvPicPr>
            <a:picLocks noChangeAspect="1"/>
          </p:cNvPicPr>
          <p:nvPr/>
        </p:nvPicPr>
        <p:blipFill>
          <a:blip r:embed="rId3"/>
          <a:stretch>
            <a:fillRect/>
          </a:stretch>
        </p:blipFill>
        <p:spPr>
          <a:xfrm>
            <a:off x="0" y="0"/>
            <a:ext cx="12415520" cy="6858000"/>
          </a:xfrm>
          <a:prstGeom prst="rect">
            <a:avLst/>
          </a:prstGeom>
        </p:spPr>
      </p:pic>
    </p:spTree>
    <p:extLst>
      <p:ext uri="{BB962C8B-B14F-4D97-AF65-F5344CB8AC3E}">
        <p14:creationId xmlns:p14="http://schemas.microsoft.com/office/powerpoint/2010/main" val="1881389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suit and tie&#10;&#10;Description automatically generated">
            <a:extLst>
              <a:ext uri="{FF2B5EF4-FFF2-40B4-BE49-F238E27FC236}">
                <a16:creationId xmlns:a16="http://schemas.microsoft.com/office/drawing/2014/main" id="{6BEE3BC0-42A0-1D00-E6E5-5E00B5BFDF3E}"/>
              </a:ext>
            </a:extLst>
          </p:cNvPr>
          <p:cNvPicPr>
            <a:picLocks noChangeAspect="1"/>
          </p:cNvPicPr>
          <p:nvPr/>
        </p:nvPicPr>
        <p:blipFill>
          <a:blip r:embed="rId3"/>
          <a:stretch>
            <a:fillRect/>
          </a:stretch>
        </p:blipFill>
        <p:spPr>
          <a:xfrm>
            <a:off x="-533400" y="0"/>
            <a:ext cx="13258800" cy="6858000"/>
          </a:xfrm>
          <a:prstGeom prst="rect">
            <a:avLst/>
          </a:prstGeom>
        </p:spPr>
      </p:pic>
    </p:spTree>
    <p:extLst>
      <p:ext uri="{BB962C8B-B14F-4D97-AF65-F5344CB8AC3E}">
        <p14:creationId xmlns:p14="http://schemas.microsoft.com/office/powerpoint/2010/main" val="611433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3663"/>
            <a:ext cx="11082465" cy="52223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Aft>
                <a:spcPts val="1000"/>
              </a:spcAft>
              <a:buNone/>
              <a:tabLst>
                <a:tab pos="342900" algn="l"/>
                <a:tab pos="457200" algn="l"/>
                <a:tab pos="4686300" algn="l"/>
              </a:tabLst>
            </a:pP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Introducing </a:t>
            </a:r>
            <a:r>
              <a:rPr lang="en-US" sz="1700" dirty="0" err="1">
                <a:ln>
                  <a:noFill/>
                </a:ln>
                <a:solidFill>
                  <a:srgbClr val="000000"/>
                </a:solidFill>
                <a:effectLst/>
                <a:uFill>
                  <a:solidFill>
                    <a:srgbClr val="000000"/>
                  </a:solidFill>
                </a:uFill>
                <a:latin typeface="Times New Roman" panose="02020603050405020304" pitchFamily="18" charset="0"/>
                <a:ea typeface="Arial Unicode MS"/>
                <a:cs typeface="Arial Unicode MS"/>
              </a:rPr>
              <a:t>Stackblend</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Pro, your All-In-One HR Management Solution </a:t>
            </a:r>
          </a:p>
          <a:p>
            <a:pPr marL="0" indent="0" algn="just">
              <a:lnSpc>
                <a:spcPct val="100000"/>
              </a:lnSpc>
              <a:spcAft>
                <a:spcPts val="1000"/>
              </a:spcAft>
              <a:buNone/>
              <a:tabLst>
                <a:tab pos="342900" algn="l"/>
                <a:tab pos="457200" algn="l"/>
                <a:tab pos="4686300" algn="l"/>
              </a:tabLst>
            </a:pP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In today's fast-paced business environment, efficient human resource management is crucial for success. That's where </a:t>
            </a:r>
            <a:r>
              <a:rPr lang="en-US" sz="1700" dirty="0" err="1">
                <a:ln>
                  <a:noFill/>
                </a:ln>
                <a:solidFill>
                  <a:srgbClr val="000000"/>
                </a:solidFill>
                <a:effectLst/>
                <a:uFill>
                  <a:solidFill>
                    <a:srgbClr val="000000"/>
                  </a:solidFill>
                </a:uFill>
                <a:latin typeface="Times New Roman" panose="02020603050405020304" pitchFamily="18" charset="0"/>
                <a:ea typeface="Arial Unicode MS"/>
                <a:cs typeface="Arial Unicode MS"/>
              </a:rPr>
              <a:t>Stackblend</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Pro comes in. </a:t>
            </a:r>
            <a:r>
              <a:rPr lang="en-US" sz="1700" dirty="0" err="1">
                <a:ln>
                  <a:noFill/>
                </a:ln>
                <a:solidFill>
                  <a:srgbClr val="000000"/>
                </a:solidFill>
                <a:effectLst/>
                <a:uFill>
                  <a:solidFill>
                    <a:srgbClr val="000000"/>
                  </a:solidFill>
                </a:uFill>
                <a:latin typeface="Times New Roman" panose="02020603050405020304" pitchFamily="18" charset="0"/>
                <a:ea typeface="Arial Unicode MS"/>
                <a:cs typeface="Arial Unicode MS"/>
              </a:rPr>
              <a:t>Stackblend</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Pro is a comprehensive HR management software designed to streamline your HR processes, empowering you to focus on what truly matters – your people.</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0" indent="0" algn="just">
              <a:lnSpc>
                <a:spcPct val="100000"/>
              </a:lnSpc>
              <a:spcAft>
                <a:spcPts val="1000"/>
              </a:spcAft>
              <a:buNone/>
              <a:tabLst>
                <a:tab pos="342900" algn="l"/>
                <a:tab pos="457200" algn="l"/>
                <a:tab pos="4686300" algn="l"/>
              </a:tabLst>
            </a:pP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Key Features to Elevate Your HR Operations:</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00000"/>
              </a:lnSpc>
              <a:spcAft>
                <a:spcPts val="1000"/>
              </a:spcAft>
              <a:buFont typeface="Symbol" panose="05050102010706020507" pitchFamily="18" charset="2"/>
              <a:buChar char=""/>
              <a:tabLst>
                <a:tab pos="342900" algn="l"/>
                <a:tab pos="457200" algn="l"/>
                <a:tab pos="4686300" algn="l"/>
              </a:tabLst>
            </a:pPr>
            <a:r>
              <a:rPr lang="en-US" sz="17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Effortless Shift Management:</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Simplify the complexities of shift scheduling, ensuring optimal staff allocation and seamless operations.</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00000"/>
              </a:lnSpc>
              <a:spcAft>
                <a:spcPts val="1000"/>
              </a:spcAft>
              <a:buFont typeface="Symbol" panose="05050102010706020507" pitchFamily="18" charset="2"/>
              <a:buChar char=""/>
              <a:tabLst>
                <a:tab pos="342900" algn="l"/>
                <a:tab pos="457200" algn="l"/>
                <a:tab pos="4686300" algn="l"/>
              </a:tabLst>
            </a:pPr>
            <a:r>
              <a:rPr lang="en-US" sz="17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Streamlined Leave Management:</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Empower employees to request and track leaves with ease, while maintaining accurate records for compliance and workforce planning.</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00000"/>
              </a:lnSpc>
              <a:spcAft>
                <a:spcPts val="1000"/>
              </a:spcAft>
              <a:buFont typeface="Symbol" panose="05050102010706020507" pitchFamily="18" charset="2"/>
              <a:buChar char=""/>
              <a:tabLst>
                <a:tab pos="342900" algn="l"/>
                <a:tab pos="457200" algn="l"/>
                <a:tab pos="4686300" algn="l"/>
              </a:tabLst>
            </a:pPr>
            <a:r>
              <a:rPr lang="en-US" sz="17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Insightful Report Generation:</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Gain valuable insights into your workforce data with comprehensive reports, enabling data-driven decision-making to optimize your HR strategies. </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0" indent="0" algn="just">
              <a:lnSpc>
                <a:spcPct val="150000"/>
              </a:lnSpc>
              <a:spcAft>
                <a:spcPts val="1000"/>
              </a:spcAft>
              <a:buNone/>
              <a:tabLst>
                <a:tab pos="342900" algn="l"/>
                <a:tab pos="457200" algn="l"/>
                <a:tab pos="4686300" algn="l"/>
              </a:tabLst>
            </a:pP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With </a:t>
            </a:r>
            <a:r>
              <a:rPr lang="en-US" sz="1700" dirty="0" err="1">
                <a:ln>
                  <a:noFill/>
                </a:ln>
                <a:solidFill>
                  <a:srgbClr val="000000"/>
                </a:solidFill>
                <a:effectLst/>
                <a:uFill>
                  <a:solidFill>
                    <a:srgbClr val="000000"/>
                  </a:solidFill>
                </a:uFill>
                <a:latin typeface="Times New Roman" panose="02020603050405020304" pitchFamily="18" charset="0"/>
                <a:ea typeface="Arial Unicode MS"/>
                <a:cs typeface="Arial Unicode MS"/>
              </a:rPr>
              <a:t>Stackblend</a:t>
            </a:r>
            <a:r>
              <a:rPr lang="en-US" sz="17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Pro, you'll experience enhanced efficiency, improved accuracy, and a more empowered workforce. Say goodbye to manual processes and hello to a streamlined HR experience.</a:t>
            </a:r>
            <a:endParaRPr lang="en-IN" sz="1700" dirty="0">
              <a:ln>
                <a:noFill/>
              </a:ln>
              <a:solidFill>
                <a:srgbClr val="000000"/>
              </a:solidFill>
              <a:effectLst/>
              <a:uFill>
                <a:solidFill>
                  <a:srgbClr val="000000"/>
                </a:solidFill>
              </a:uFill>
              <a:latin typeface="Calibri" panose="020F0502020204030204" pitchFamily="34" charset="0"/>
              <a:ea typeface="Arial Unicode MS"/>
              <a:cs typeface="Arial Unicode M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Objective of the Project</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494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pPr>
            <a:r>
              <a:rPr lang="en-IN" sz="1800" dirty="0">
                <a:solidFill>
                  <a:schemeClr val="tx1"/>
                </a:solidFill>
                <a:effectLst/>
                <a:latin typeface="Times New Roman" panose="02020603050405020304" pitchFamily="18" charset="0"/>
                <a:ea typeface="Times New Roman" panose="02020603050405020304" pitchFamily="18" charset="0"/>
              </a:rPr>
              <a:t>The primary objectives of an HR management website, particularly one focusing on shift scheduling, leave management, and report generation, are to:</a:t>
            </a:r>
          </a:p>
          <a:p>
            <a:pPr marL="342900" lvl="0" indent="-342900" algn="just">
              <a:lnSpc>
                <a:spcPct val="100000"/>
              </a:lnSpc>
              <a:buFont typeface="Symbol" panose="05050102010706020507" pitchFamily="18" charset="2"/>
              <a:buChar char=""/>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Streamline HR Processes:</a:t>
            </a:r>
            <a:r>
              <a:rPr lang="en-IN" sz="1800" dirty="0">
                <a:solidFill>
                  <a:schemeClr val="tx1"/>
                </a:solidFill>
                <a:effectLst/>
                <a:latin typeface="Times New Roman" panose="02020603050405020304" pitchFamily="18" charset="0"/>
                <a:ea typeface="Times New Roman" panose="02020603050405020304" pitchFamily="18" charset="0"/>
              </a:rPr>
              <a:t> Automate and centralize core HR tasks like shift creation, leave requests, and approvals, reducing manual effort and paperwork.</a:t>
            </a:r>
          </a:p>
          <a:p>
            <a:pPr marL="342900" lvl="0" indent="-342900" algn="just">
              <a:lnSpc>
                <a:spcPct val="100000"/>
              </a:lnSpc>
              <a:buFont typeface="Symbol" panose="05050102010706020507" pitchFamily="18" charset="2"/>
              <a:buChar char=""/>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Improve Workforce Management:</a:t>
            </a:r>
            <a:r>
              <a:rPr lang="en-IN" sz="1800" dirty="0">
                <a:solidFill>
                  <a:schemeClr val="tx1"/>
                </a:solidFill>
                <a:effectLst/>
                <a:latin typeface="Times New Roman" panose="02020603050405020304" pitchFamily="18" charset="0"/>
                <a:ea typeface="Times New Roman" panose="02020603050405020304" pitchFamily="18" charset="0"/>
              </a:rPr>
              <a:t> Optimize staff allocation through efficient shift scheduling, ensuring adequate coverage and minimizing understaffing or overstaffing.</a:t>
            </a:r>
          </a:p>
          <a:p>
            <a:pPr marL="342900" lvl="0" indent="-342900" algn="just">
              <a:lnSpc>
                <a:spcPct val="100000"/>
              </a:lnSpc>
              <a:buFont typeface="Symbol" panose="05050102010706020507" pitchFamily="18" charset="2"/>
              <a:buChar char=""/>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Enhance Employee Experience:</a:t>
            </a:r>
            <a:r>
              <a:rPr lang="en-IN" sz="1800" dirty="0">
                <a:solidFill>
                  <a:schemeClr val="tx1"/>
                </a:solidFill>
                <a:effectLst/>
                <a:latin typeface="Times New Roman" panose="02020603050405020304" pitchFamily="18" charset="0"/>
                <a:ea typeface="Times New Roman" panose="02020603050405020304" pitchFamily="18" charset="0"/>
              </a:rPr>
              <a:t> Empower employees with self-service tools for leave requests, shift preferences, and access to personal information, fostering autonomy and satisfaction.</a:t>
            </a:r>
          </a:p>
          <a:p>
            <a:pPr marL="342900" lvl="0" indent="-342900" algn="just">
              <a:lnSpc>
                <a:spcPct val="100000"/>
              </a:lnSpc>
              <a:buFont typeface="Symbol" panose="05050102010706020507" pitchFamily="18" charset="2"/>
              <a:buChar char=""/>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Ensure Compliance:</a:t>
            </a:r>
            <a:r>
              <a:rPr lang="en-IN" sz="1800" dirty="0">
                <a:solidFill>
                  <a:schemeClr val="tx1"/>
                </a:solidFill>
                <a:effectLst/>
                <a:latin typeface="Times New Roman" panose="02020603050405020304" pitchFamily="18" charset="0"/>
                <a:ea typeface="Times New Roman" panose="02020603050405020304" pitchFamily="18" charset="0"/>
              </a:rPr>
              <a:t> Maintain accurate records of work hours, leave balances, and attendance, simplifying compliance with </a:t>
            </a:r>
            <a:r>
              <a:rPr lang="en-IN" sz="1800" dirty="0" err="1">
                <a:solidFill>
                  <a:schemeClr val="tx1"/>
                </a:solidFill>
                <a:effectLst/>
                <a:latin typeface="Times New Roman" panose="02020603050405020304" pitchFamily="18" charset="0"/>
                <a:ea typeface="Times New Roman" panose="02020603050405020304" pitchFamily="18" charset="0"/>
              </a:rPr>
              <a:t>labor</a:t>
            </a:r>
            <a:r>
              <a:rPr lang="en-IN" sz="1800" dirty="0">
                <a:solidFill>
                  <a:schemeClr val="tx1"/>
                </a:solidFill>
                <a:effectLst/>
                <a:latin typeface="Times New Roman" panose="02020603050405020304" pitchFamily="18" charset="0"/>
                <a:ea typeface="Times New Roman" panose="02020603050405020304" pitchFamily="18" charset="0"/>
              </a:rPr>
              <a:t> laws and regulations.</a:t>
            </a:r>
          </a:p>
          <a:p>
            <a:pPr marL="342900" indent="-342900" algn="just">
              <a:lnSpc>
                <a:spcPct val="100000"/>
              </a:lnSpc>
              <a:buFont typeface="Symbol" panose="05050102010706020507" pitchFamily="18" charset="2"/>
              <a:buChar char=""/>
              <a:tabLst>
                <a:tab pos="457200" algn="l"/>
              </a:tabLst>
            </a:pPr>
            <a:r>
              <a:rPr lang="en-IN" sz="1800" b="1" dirty="0">
                <a:solidFill>
                  <a:schemeClr val="tx1"/>
                </a:solidFill>
                <a:effectLst/>
                <a:latin typeface="Times New Roman" panose="02020603050405020304" pitchFamily="18" charset="0"/>
                <a:ea typeface="Times New Roman" panose="02020603050405020304" pitchFamily="18" charset="0"/>
              </a:rPr>
              <a:t>Data-driven decision-making:</a:t>
            </a:r>
            <a:r>
              <a:rPr lang="en-IN" sz="1800" dirty="0">
                <a:solidFill>
                  <a:schemeClr val="tx1"/>
                </a:solidFill>
                <a:effectLst/>
                <a:latin typeface="Times New Roman" panose="02020603050405020304" pitchFamily="18" charset="0"/>
                <a:ea typeface="Times New Roman" panose="02020603050405020304" pitchFamily="18" charset="0"/>
              </a:rPr>
              <a:t> Generate insightful reports on workforce trends, attendance patterns, and leave utilization, enabling HR professionals to make informed decisions for staffing, resource allocation, and policy adjustments.</a:t>
            </a:r>
          </a:p>
          <a:p>
            <a:pPr marL="342900" lvl="0" indent="-342900" algn="just">
              <a:lnSpc>
                <a:spcPct val="100000"/>
              </a:lnSpc>
              <a:buFont typeface="Symbol" panose="05050102010706020507" pitchFamily="18" charset="2"/>
              <a:buChar char=""/>
              <a:tabLst>
                <a:tab pos="457200" algn="l"/>
              </a:tabLst>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26608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Objective of the Project</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494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lvl="0" indent="-342900" algn="just">
              <a:lnSpc>
                <a:spcPct val="100000"/>
              </a:lnSpc>
              <a:buFont typeface="Symbol" panose="05050102010706020507" pitchFamily="18" charset="2"/>
              <a:buChar char=""/>
              <a:tabLst>
                <a:tab pos="457200" algn="l"/>
              </a:tabLst>
            </a:pPr>
            <a:r>
              <a:rPr lang="en-IN" sz="2500" b="1" dirty="0">
                <a:solidFill>
                  <a:schemeClr val="tx1"/>
                </a:solidFill>
                <a:effectLst/>
                <a:latin typeface="Times New Roman" panose="02020603050405020304" pitchFamily="18" charset="0"/>
                <a:ea typeface="Times New Roman" panose="02020603050405020304" pitchFamily="18" charset="0"/>
              </a:rPr>
              <a:t>Cost Reduction:</a:t>
            </a:r>
            <a:r>
              <a:rPr lang="en-IN" sz="2500" dirty="0">
                <a:solidFill>
                  <a:schemeClr val="tx1"/>
                </a:solidFill>
                <a:effectLst/>
                <a:latin typeface="Times New Roman" panose="02020603050405020304" pitchFamily="18" charset="0"/>
                <a:ea typeface="Times New Roman" panose="02020603050405020304" pitchFamily="18" charset="0"/>
              </a:rPr>
              <a:t> Minimize administrative overhead by automating routine tasks and reducing errors associated with manual data entry.</a:t>
            </a:r>
          </a:p>
          <a:p>
            <a:pPr marL="342900" lvl="0" indent="-342900" algn="just">
              <a:lnSpc>
                <a:spcPct val="100000"/>
              </a:lnSpc>
              <a:buFont typeface="Symbol" panose="05050102010706020507" pitchFamily="18" charset="2"/>
              <a:buChar char=""/>
              <a:tabLst>
                <a:tab pos="457200" algn="l"/>
              </a:tabLst>
            </a:pPr>
            <a:r>
              <a:rPr lang="en-IN" sz="2500" b="1" dirty="0">
                <a:solidFill>
                  <a:schemeClr val="tx1"/>
                </a:solidFill>
                <a:effectLst/>
                <a:latin typeface="Times New Roman" panose="02020603050405020304" pitchFamily="18" charset="0"/>
                <a:ea typeface="Times New Roman" panose="02020603050405020304" pitchFamily="18" charset="0"/>
              </a:rPr>
              <a:t>Increased Productivity:</a:t>
            </a:r>
            <a:r>
              <a:rPr lang="en-IN" sz="2500" dirty="0">
                <a:solidFill>
                  <a:schemeClr val="tx1"/>
                </a:solidFill>
                <a:effectLst/>
                <a:latin typeface="Times New Roman" panose="02020603050405020304" pitchFamily="18" charset="0"/>
                <a:ea typeface="Times New Roman" panose="02020603050405020304" pitchFamily="18" charset="0"/>
              </a:rPr>
              <a:t> Enable HR teams to focus on strategic initiatives and employee engagement by freeing them from time-consuming administrative tasks.</a:t>
            </a:r>
          </a:p>
          <a:p>
            <a:pPr marL="342900" lvl="0" indent="-342900" algn="just">
              <a:lnSpc>
                <a:spcPct val="100000"/>
              </a:lnSpc>
              <a:buFont typeface="Symbol" panose="05050102010706020507" pitchFamily="18" charset="2"/>
              <a:buChar char=""/>
              <a:tabLst>
                <a:tab pos="457200" algn="l"/>
              </a:tabLst>
            </a:pPr>
            <a:r>
              <a:rPr lang="en-IN" sz="2500" b="1" dirty="0">
                <a:solidFill>
                  <a:schemeClr val="tx1"/>
                </a:solidFill>
                <a:effectLst/>
                <a:latin typeface="Times New Roman" panose="02020603050405020304" pitchFamily="18" charset="0"/>
                <a:ea typeface="Times New Roman" panose="02020603050405020304" pitchFamily="18" charset="0"/>
              </a:rPr>
              <a:t>Improved Communication:</a:t>
            </a:r>
            <a:r>
              <a:rPr lang="en-IN" sz="2500" dirty="0">
                <a:solidFill>
                  <a:schemeClr val="tx1"/>
                </a:solidFill>
                <a:effectLst/>
                <a:latin typeface="Times New Roman" panose="02020603050405020304" pitchFamily="18" charset="0"/>
                <a:ea typeface="Times New Roman" panose="02020603050405020304" pitchFamily="18" charset="0"/>
              </a:rPr>
              <a:t> Facilitate transparent communication between employees and HR regarding schedules, leave, and other work-related matters.</a:t>
            </a:r>
          </a:p>
        </p:txBody>
      </p:sp>
    </p:spTree>
    <p:extLst>
      <p:ext uri="{BB962C8B-B14F-4D97-AF65-F5344CB8AC3E}">
        <p14:creationId xmlns:p14="http://schemas.microsoft.com/office/powerpoint/2010/main" val="256006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38402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lvl="0" indent="-342900" algn="just">
              <a:lnSpc>
                <a:spcPct val="100000"/>
              </a:lnSpc>
              <a:spcBef>
                <a:spcPts val="600"/>
              </a:spcBef>
              <a:spcAft>
                <a:spcPts val="600"/>
              </a:spcAft>
              <a:buFont typeface="Symbol" panose="05050102010706020507" pitchFamily="18" charset="2"/>
              <a:buChar char=""/>
            </a:pPr>
            <a:r>
              <a:rPr lang="en-US" sz="24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Spreadsheets:</a:t>
            </a:r>
            <a:r>
              <a:rPr lang="en-US" sz="24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This is a common but inefficient method for managing shifts and leaves. It's prone to errors, lacks transparency, and is difficult to manage for large teams.</a:t>
            </a:r>
            <a:endParaRPr lang="en-IN" sz="2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0000"/>
              </a:lnSpc>
              <a:spcBef>
                <a:spcPts val="600"/>
              </a:spcBef>
              <a:spcAft>
                <a:spcPts val="600"/>
              </a:spcAft>
              <a:buFont typeface="Symbol" panose="05050102010706020507" pitchFamily="18" charset="2"/>
              <a:buChar char=""/>
            </a:pPr>
            <a:r>
              <a:rPr lang="en-US" sz="24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Standalone Software:</a:t>
            </a:r>
            <a:r>
              <a:rPr lang="en-US" sz="24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Some companies might use software dedicated to specific functions like scheduling or timekeeping. These often lack integration and require manual data entry across different tools.</a:t>
            </a:r>
            <a:endParaRPr lang="en-IN" sz="2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0000"/>
              </a:lnSpc>
              <a:spcBef>
                <a:spcPts val="600"/>
              </a:spcBef>
              <a:spcAft>
                <a:spcPts val="600"/>
              </a:spcAft>
              <a:buFont typeface="Symbol" panose="05050102010706020507" pitchFamily="18" charset="2"/>
              <a:buChar char=""/>
            </a:pPr>
            <a:r>
              <a:rPr lang="en-US" sz="2400" b="1"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Paper-based System:</a:t>
            </a:r>
            <a:r>
              <a:rPr lang="en-US" sz="2400" kern="100" dirty="0">
                <a:solidFill>
                  <a:schemeClr val="tx1"/>
                </a:solidFill>
                <a:effectLst/>
                <a:latin typeface="Calibri" panose="020F0502020204030204" pitchFamily="34" charset="0"/>
                <a:ea typeface="Aptos" panose="020B0004020202020204" pitchFamily="34" charset="0"/>
                <a:cs typeface="Times New Roman" panose="02020603050405020304" pitchFamily="18" charset="0"/>
              </a:rPr>
              <a:t> Manual forms and physical files for leave requests and employee details can be cumbersome, inconvenient, and prone to loss.</a:t>
            </a:r>
            <a:endParaRPr lang="en-IN" sz="2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Existing Systems</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515600" cy="5024080"/>
          </a:xfrm>
          <a:prstGeom prst="rect">
            <a:avLst/>
          </a:prstGeom>
        </p:spPr>
        <p:txBody>
          <a:bodyPr/>
          <a:lstStyle/>
          <a:p>
            <a:pPr marL="0" indent="0" algn="just">
              <a:lnSpc>
                <a:spcPct val="150000"/>
              </a:lnSpc>
              <a:spcAft>
                <a:spcPts val="1000"/>
              </a:spcAft>
              <a:buNone/>
              <a:tabLst>
                <a:tab pos="342900" algn="l"/>
                <a:tab pos="457200" algn="l"/>
                <a:tab pos="4686300" algn="l"/>
              </a:tabLst>
            </a:pPr>
            <a:r>
              <a:rPr lang="en-US" sz="1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To streamline workforce management and create an HR website for managing employee shifts, leaves, and statistics, the following proposed plan can be considered:</a:t>
            </a:r>
            <a:endParaRPr lang="en-IN" sz="18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50000"/>
              </a:lnSpc>
              <a:spcAft>
                <a:spcPts val="1000"/>
              </a:spcAft>
              <a:buFont typeface="Symbol" panose="05050102010706020507" pitchFamily="18" charset="2"/>
              <a:buChar char=""/>
              <a:tabLst>
                <a:tab pos="342900" algn="l"/>
                <a:tab pos="457200" algn="l"/>
                <a:tab pos="4686300" algn="l"/>
              </a:tabLst>
            </a:pPr>
            <a:r>
              <a:rPr lang="en-US" sz="18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Shift Scheduling:</a:t>
            </a:r>
            <a:r>
              <a:rPr lang="en-US" sz="1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Enable managers to create and organize employee shifts quarterly, half-yearly, annually.</a:t>
            </a:r>
            <a:endParaRPr lang="en-IN" sz="18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50000"/>
              </a:lnSpc>
              <a:spcAft>
                <a:spcPts val="1000"/>
              </a:spcAft>
              <a:buFont typeface="Symbol" panose="05050102010706020507" pitchFamily="18" charset="2"/>
              <a:buChar char=""/>
              <a:tabLst>
                <a:tab pos="342900" algn="l"/>
                <a:tab pos="457200" algn="l"/>
                <a:tab pos="4686300" algn="l"/>
              </a:tabLst>
            </a:pPr>
            <a:r>
              <a:rPr lang="en-US" sz="18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Leave Management:</a:t>
            </a:r>
            <a:r>
              <a:rPr lang="en-US" sz="1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Allow managers to manage leaves, and employees to request leaves and receive approvals from their manager.</a:t>
            </a:r>
            <a:endParaRPr lang="en-IN" sz="18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50000"/>
              </a:lnSpc>
              <a:spcAft>
                <a:spcPts val="1000"/>
              </a:spcAft>
              <a:buFont typeface="Symbol" panose="05050102010706020507" pitchFamily="18" charset="2"/>
              <a:buChar char=""/>
              <a:tabLst>
                <a:tab pos="342900" algn="l"/>
                <a:tab pos="457200" algn="l"/>
                <a:tab pos="4686300" algn="l"/>
              </a:tabLst>
            </a:pPr>
            <a:r>
              <a:rPr lang="en-US" sz="18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Daily Statistics:</a:t>
            </a:r>
            <a:r>
              <a:rPr lang="en-US" sz="1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Provide daily statistics on employee attendance and other relevant metrics.</a:t>
            </a:r>
            <a:endParaRPr lang="en-IN" sz="18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marL="342900" lvl="0" indent="-342900" algn="just">
              <a:lnSpc>
                <a:spcPct val="150000"/>
              </a:lnSpc>
              <a:spcAft>
                <a:spcPts val="1000"/>
              </a:spcAft>
              <a:buFont typeface="Symbol" panose="05050102010706020507" pitchFamily="18" charset="2"/>
              <a:buChar char=""/>
              <a:tabLst>
                <a:tab pos="342900" algn="l"/>
                <a:tab pos="457200" algn="l"/>
                <a:tab pos="4686300" algn="l"/>
              </a:tabLst>
            </a:pPr>
            <a:r>
              <a:rPr lang="en-US" sz="1800" b="1" dirty="0">
                <a:ln>
                  <a:noFill/>
                </a:ln>
                <a:solidFill>
                  <a:srgbClr val="000000"/>
                </a:solidFill>
                <a:effectLst/>
                <a:uFill>
                  <a:solidFill>
                    <a:srgbClr val="000000"/>
                  </a:solidFill>
                </a:uFill>
                <a:latin typeface="Times New Roman" panose="02020603050405020304" pitchFamily="18" charset="0"/>
                <a:ea typeface="Arial Unicode MS"/>
                <a:cs typeface="Arial Unicode MS"/>
              </a:rPr>
              <a:t>Report Generation</a:t>
            </a:r>
            <a:r>
              <a:rPr lang="en-US" sz="1800" dirty="0">
                <a:ln>
                  <a:noFill/>
                </a:ln>
                <a:solidFill>
                  <a:srgbClr val="000000"/>
                </a:solidFill>
                <a:effectLst/>
                <a:uFill>
                  <a:solidFill>
                    <a:srgbClr val="000000"/>
                  </a:solidFill>
                </a:uFill>
                <a:latin typeface="Times New Roman" panose="02020603050405020304" pitchFamily="18" charset="0"/>
                <a:ea typeface="Arial Unicode MS"/>
                <a:cs typeface="Arial Unicode MS"/>
              </a:rPr>
              <a:t>: The report generation module will allow for creation of  reports on Shift Schedule and Leave Register. These reports will be exportable in PDF formats for easy analysis and sharing.</a:t>
            </a:r>
            <a:endParaRPr lang="en-IN" sz="1800" dirty="0">
              <a:ln>
                <a:noFill/>
              </a:ln>
              <a:solidFill>
                <a:srgbClr val="000000"/>
              </a:solidFill>
              <a:effectLst/>
              <a:uFill>
                <a:solidFill>
                  <a:srgbClr val="000000"/>
                </a:solidFill>
              </a:uFill>
              <a:latin typeface="Calibri" panose="020F0502020204030204" pitchFamily="34" charset="0"/>
              <a:ea typeface="Arial Unicode MS"/>
              <a:cs typeface="Arial Unicode MS"/>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Proposed Plan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hand holding a magnifying glass&#10;&#10;Description automatically generated">
            <a:extLst>
              <a:ext uri="{FF2B5EF4-FFF2-40B4-BE49-F238E27FC236}">
                <a16:creationId xmlns:a16="http://schemas.microsoft.com/office/drawing/2014/main" id="{AF06A2A3-A017-0CB9-C2B5-7DF5574C667B}"/>
              </a:ext>
            </a:extLst>
          </p:cNvPr>
          <p:cNvPicPr>
            <a:picLocks noChangeAspect="1"/>
          </p:cNvPicPr>
          <p:nvPr/>
        </p:nvPicPr>
        <p:blipFill rotWithShape="1">
          <a:blip r:embed="rId2"/>
          <a:srcRect t="19"/>
          <a:stretch/>
        </p:blipFill>
        <p:spPr>
          <a:xfrm>
            <a:off x="0" y="0"/>
            <a:ext cx="12192000" cy="6858000"/>
          </a:xfrm>
          <a:prstGeom prst="rect">
            <a:avLst/>
          </a:prstGeom>
        </p:spPr>
      </p:pic>
    </p:spTree>
    <p:extLst>
      <p:ext uri="{BB962C8B-B14F-4D97-AF65-F5344CB8AC3E}">
        <p14:creationId xmlns:p14="http://schemas.microsoft.com/office/powerpoint/2010/main" val="326799946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purl.org/dc/elements/1.1/"/>
    <ds:schemaRef ds:uri="http://schemas.microsoft.com/office/2006/documentManagement/types"/>
    <ds:schemaRef ds:uri="f80a141d-92ca-4d3d-9308-f7e7b1d44ce8"/>
    <ds:schemaRef ds:uri="http://purl.org/dc/dcmitype/"/>
    <ds:schemaRef ds:uri="http://schemas.openxmlformats.org/package/2006/metadata/core-properties"/>
    <ds:schemaRef ds:uri="http://www.w3.org/XML/1998/namespace"/>
    <ds:schemaRef ds:uri="http://schemas.microsoft.com/office/infopath/2007/PartnerControls"/>
    <ds:schemaRef ds:uri="155be751-a274-42e8-93fb-f39d3b9bccc8"/>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1646</TotalTime>
  <Words>1138</Words>
  <Application>Microsoft Office PowerPoint</Application>
  <PresentationFormat>Widescreen</PresentationFormat>
  <Paragraphs>144</Paragraphs>
  <Slides>26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Abadi</vt:lpstr>
      <vt:lpstr>Aptos</vt:lpstr>
      <vt:lpstr>Arial</vt:lpstr>
      <vt:lpstr>Calibri</vt:lpstr>
      <vt:lpstr>IBM Plex Mono SemiBold</vt:lpstr>
      <vt:lpstr>Symbol</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Arnob Chakraborty</cp:lastModifiedBy>
  <cp:revision>212</cp:revision>
  <dcterms:created xsi:type="dcterms:W3CDTF">2021-04-29T18:58:34Z</dcterms:created>
  <dcterms:modified xsi:type="dcterms:W3CDTF">2024-05-31T06:10:13Z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